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67" r:id="rId8"/>
    <p:sldId id="264" r:id="rId9"/>
    <p:sldId id="268" r:id="rId10"/>
    <p:sldId id="269" r:id="rId11"/>
    <p:sldId id="270" r:id="rId12"/>
    <p:sldId id="272" r:id="rId13"/>
    <p:sldId id="27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itas.org/evidence-easter-scientists-lis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4167"/>
            <a:ext cx="12191980" cy="6849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D7DE-2D51-4B39-A358-BBFD2D80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8857"/>
            <a:ext cx="10353762" cy="1257300"/>
          </a:xfrm>
        </p:spPr>
        <p:txBody>
          <a:bodyPr/>
          <a:lstStyle/>
          <a:p>
            <a:r>
              <a:rPr lang="en-US" dirty="0"/>
              <a:t>#Chur BRO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E22A-7118-4C27-B9A0-D98FC992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123950"/>
            <a:ext cx="10353762" cy="5380264"/>
          </a:xfrm>
        </p:spPr>
        <p:txBody>
          <a:bodyPr/>
          <a:lstStyle/>
          <a:p>
            <a:r>
              <a:rPr lang="en-US" dirty="0"/>
              <a:t>What would have to happen to you so that you believed that your SIBLING was the great “I AM” the God of the universe?</a:t>
            </a:r>
          </a:p>
          <a:p>
            <a:r>
              <a:rPr lang="en-US" dirty="0"/>
              <a:t>There is not a ton of information on James, but what we have, both in the Bible and from non-Christian sources, is telling</a:t>
            </a:r>
          </a:p>
          <a:p>
            <a:r>
              <a:rPr lang="en-US" dirty="0"/>
              <a:t>James was the “brother” of Jesus and from all accounts NOT a believer until…</a:t>
            </a:r>
          </a:p>
          <a:p>
            <a:r>
              <a:rPr lang="en-US" dirty="0"/>
              <a:t>1 Corinthians 15: 7</a:t>
            </a:r>
          </a:p>
          <a:p>
            <a:r>
              <a:rPr lang="en-US" dirty="0"/>
              <a:t>This conversion is very well documented</a:t>
            </a:r>
          </a:p>
          <a:p>
            <a:pPr lvl="1"/>
            <a:r>
              <a:rPr lang="en-US" dirty="0"/>
              <a:t>Biblically </a:t>
            </a:r>
            <a:r>
              <a:rPr lang="en-US" dirty="0">
                <a:sym typeface="Wingdings" panose="05000000000000000000" pitchFamily="2" charset="2"/>
              </a:rPr>
              <a:t> Leader</a:t>
            </a:r>
            <a:endParaRPr lang="en-US" dirty="0"/>
          </a:p>
          <a:p>
            <a:pPr lvl="1"/>
            <a:r>
              <a:rPr lang="en-US" dirty="0"/>
              <a:t>Martyrdom from outside sources  </a:t>
            </a:r>
          </a:p>
          <a:p>
            <a:r>
              <a:rPr lang="en-US" dirty="0"/>
              <a:t>Jesus’ skeptical family believed He was “I AM” is </a:t>
            </a:r>
            <a:r>
              <a:rPr lang="en-US" sz="3000" dirty="0"/>
              <a:t># INDISPUTABLE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3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51EA-E4A5-4D03-AEC2-EB54600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68" y="252483"/>
            <a:ext cx="5707899" cy="624108"/>
          </a:xfrm>
        </p:spPr>
        <p:txBody>
          <a:bodyPr anchor="b">
            <a:normAutofit/>
          </a:bodyPr>
          <a:lstStyle/>
          <a:p>
            <a:r>
              <a:rPr lang="en-US" dirty="0"/>
              <a:t>#indisputABLE</a:t>
            </a:r>
          </a:p>
        </p:txBody>
      </p:sp>
      <p:pic>
        <p:nvPicPr>
          <p:cNvPr id="5" name="Picture 4" descr="A picture containing mirror, indoor, sitting, table&#10;&#10;Description automatically generated">
            <a:extLst>
              <a:ext uri="{FF2B5EF4-FFF2-40B4-BE49-F238E27FC236}">
                <a16:creationId xmlns:a16="http://schemas.microsoft.com/office/drawing/2014/main" id="{0BAA9ABB-306B-4B0F-8847-57AA224E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23" y="702420"/>
            <a:ext cx="3108895" cy="4912822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FD39-6C20-43C4-8D28-E76E7F30C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672" y="1112293"/>
            <a:ext cx="6134668" cy="5598750"/>
          </a:xfrm>
        </p:spPr>
        <p:txBody>
          <a:bodyPr anchor="t">
            <a:normAutofit lnSpcReduction="10000"/>
          </a:bodyPr>
          <a:lstStyle/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300" dirty="0"/>
              <a:t>There are some other VERY compelling realities that are for the most part settled, but do have a small proportion of doubters/skeptics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300" dirty="0"/>
              <a:t>Empty Tomb…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300" dirty="0"/>
              <a:t>Jerusalem birthplace of the Church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300" dirty="0"/>
              <a:t>Legend or embellishment are not a good explanation with the unflattering record preserved   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300" dirty="0"/>
              <a:t>2000 years of “foretold” reframed human history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300" dirty="0"/>
              <a:t>Don’t you ever forget… </a:t>
            </a:r>
          </a:p>
          <a:p>
            <a:pPr algn="l">
              <a:lnSpc>
                <a:spcPct val="90000"/>
              </a:lnSpc>
            </a:pPr>
            <a:r>
              <a:rPr lang="en-US" sz="2300" dirty="0">
                <a:effectLst/>
              </a:rPr>
              <a:t>“If Jesus really rose from the dead, it reorders everything. Just like falling in love, it changes our view of the world.”</a:t>
            </a:r>
            <a:r>
              <a:rPr lang="en-US" sz="2300" baseline="30000" dirty="0">
                <a:solidFill>
                  <a:srgbClr val="FF0000"/>
                </a:solidFill>
                <a:effectLst/>
              </a:rPr>
              <a:t>2</a:t>
            </a:r>
          </a:p>
          <a:p>
            <a:pPr algn="l">
              <a:lnSpc>
                <a:spcPct val="90000"/>
              </a:lnSpc>
            </a:pPr>
            <a:r>
              <a:rPr lang="en-US" sz="2300" dirty="0"/>
              <a:t>John 8:59 is truly sad… BUT </a:t>
            </a:r>
          </a:p>
        </p:txBody>
      </p:sp>
    </p:spTree>
    <p:extLst>
      <p:ext uri="{BB962C8B-B14F-4D97-AF65-F5344CB8AC3E}">
        <p14:creationId xmlns:p14="http://schemas.microsoft.com/office/powerpoint/2010/main" val="14562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D7DE-2D51-4B39-A358-BBFD2D80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8857"/>
            <a:ext cx="10353762" cy="1257300"/>
          </a:xfrm>
        </p:spPr>
        <p:txBody>
          <a:bodyPr/>
          <a:lstStyle/>
          <a:p>
            <a:r>
              <a:rPr lang="en-US" dirty="0"/>
              <a:t>#SO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E22A-7118-4C27-B9A0-D98FC992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00" y="1123950"/>
            <a:ext cx="10353762" cy="5380264"/>
          </a:xfrm>
        </p:spPr>
        <p:txBody>
          <a:bodyPr>
            <a:normAutofit/>
          </a:bodyPr>
          <a:lstStyle/>
          <a:p>
            <a:r>
              <a:rPr lang="en-US" dirty="0"/>
              <a:t>Isaiah 6: 8…</a:t>
            </a:r>
          </a:p>
          <a:p>
            <a:r>
              <a:rPr lang="en-US" dirty="0"/>
              <a:t>Confronted with the risen Jesus, with the power of restoration… “What say you?”</a:t>
            </a:r>
          </a:p>
          <a:p>
            <a:r>
              <a:rPr lang="en-US" dirty="0"/>
              <a:t>Complete surrender to and transformation by the Risen Jesus is the ONLY explanation for the apostle Paul</a:t>
            </a:r>
          </a:p>
          <a:p>
            <a:r>
              <a:rPr lang="en-US" dirty="0"/>
              <a:t>Paul, then called by his Hebrew name Saul, a true religious Jew and persecutor of the believers was confronted by the risen Jesus. </a:t>
            </a:r>
          </a:p>
          <a:p>
            <a:r>
              <a:rPr lang="en-US" dirty="0"/>
              <a:t>Acts 26 apologia is very interesting</a:t>
            </a:r>
          </a:p>
          <a:p>
            <a:pPr lvl="1"/>
            <a:r>
              <a:rPr lang="en-US" dirty="0"/>
              <a:t>Former way of life </a:t>
            </a:r>
            <a:r>
              <a:rPr lang="en-US" dirty="0">
                <a:sym typeface="Wingdings" panose="05000000000000000000" pitchFamily="2" charset="2"/>
              </a:rPr>
              <a:t> NOW</a:t>
            </a:r>
            <a:endParaRPr lang="en-US" dirty="0"/>
          </a:p>
          <a:p>
            <a:pPr lvl="1"/>
            <a:r>
              <a:rPr lang="en-US" dirty="0"/>
              <a:t>Like Isaiah… NES!  </a:t>
            </a:r>
          </a:p>
          <a:p>
            <a:r>
              <a:rPr lang="en-US" dirty="0"/>
              <a:t>Paul’s radical transformation, influence on HISTORY, and foundational Christian mission/teaching are #INDISPUTABLE</a:t>
            </a:r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D7DE-2D51-4B39-A358-BBFD2D80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95" y="-81643"/>
            <a:ext cx="10353762" cy="1257300"/>
          </a:xfrm>
        </p:spPr>
        <p:txBody>
          <a:bodyPr/>
          <a:lstStyle/>
          <a:p>
            <a:r>
              <a:rPr lang="en-US" dirty="0"/>
              <a:t>“What say you?”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E22A-7118-4C27-B9A0-D98FC992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971550"/>
            <a:ext cx="10353762" cy="57340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“sing of Jonah” speaks directly to us</a:t>
            </a:r>
          </a:p>
          <a:p>
            <a:r>
              <a:rPr lang="en-US" dirty="0"/>
              <a:t>The great “I AM” is not welcome in the temple built of stone yet on the third day laid the foundation and built a temple not made with human hands!</a:t>
            </a:r>
          </a:p>
          <a:p>
            <a:r>
              <a:rPr lang="en-US" dirty="0"/>
              <a:t>God’s love, His unwavering fulfilled PROMISE of forgiveness and restoration will be seen in a very specific way</a:t>
            </a:r>
          </a:p>
          <a:p>
            <a:r>
              <a:rPr lang="en-US" dirty="0"/>
              <a:t>Paul teaches this amid division and turmoil…</a:t>
            </a:r>
          </a:p>
          <a:p>
            <a:r>
              <a:rPr lang="en-US" dirty="0"/>
              <a:t>How is the modern church viewed?  How are you and I viewed?</a:t>
            </a:r>
          </a:p>
          <a:p>
            <a:r>
              <a:rPr lang="en-US" dirty="0"/>
              <a:t>Circle back to the question I asked a few weeks back… Do you believe that God can do something in you and through you that you CANNOT do for yourself?</a:t>
            </a:r>
          </a:p>
          <a:p>
            <a:r>
              <a:rPr lang="en-US" dirty="0"/>
              <a:t>When we see God creating, redeeming, building something new and beautiful in us; we have a HOPE for a lost and dark world that does not need our judgment…</a:t>
            </a:r>
          </a:p>
          <a:p>
            <a:pPr lvl="1"/>
            <a:r>
              <a:rPr lang="en-US" dirty="0"/>
              <a:t> but desperately desires the renewal and redemption of the forgiveness of sin and the peace and purpose of God’s LOVE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7513-DFD3-4EF4-9C54-A35ACCC2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522B-E517-4681-89CA-3C2F45931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1) </a:t>
            </a:r>
            <a:r>
              <a:rPr lang="en-US" u="sng" dirty="0">
                <a:effectLst/>
                <a:hlinkClick r:id="rId2"/>
              </a:rPr>
              <a:t>The Case for the Resurrection, Habermas and </a:t>
            </a:r>
            <a:r>
              <a:rPr lang="en-US" u="sng" dirty="0" err="1">
                <a:effectLst/>
                <a:hlinkClick r:id="rId2"/>
              </a:rPr>
              <a:t>Licona</a:t>
            </a:r>
            <a:endParaRPr lang="en-US" u="sng" dirty="0">
              <a:hlinkClick r:id="rId2"/>
            </a:endParaRPr>
          </a:p>
          <a:p>
            <a:r>
              <a:rPr lang="en-US" u="sng" dirty="0">
                <a:hlinkClick r:id="rId2"/>
              </a:rPr>
              <a:t>2) http://www.veritas.org/evidence-easter-scientists-list/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7558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1374-C8E9-4FFA-A7D6-16A47FB2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5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E25C-244D-4F6D-94D0-BAAADEB1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sz="3500" dirty="0"/>
              <a:t>Genesis 12: 3…  18: 18, 22: 18, 26: 4, 28: 14, 35: 11 48: 19 </a:t>
            </a:r>
            <a:r>
              <a:rPr lang="en-NZ" sz="3500" dirty="0">
                <a:sym typeface="Wingdings" panose="05000000000000000000" pitchFamily="2" charset="2"/>
              </a:rPr>
              <a:t> Jewish understanding throughout the OT</a:t>
            </a:r>
            <a:endParaRPr lang="en-NZ" sz="3500" dirty="0"/>
          </a:p>
          <a:p>
            <a:pPr>
              <a:buFont typeface="Wingdings" panose="05000000000000000000" pitchFamily="2" charset="2"/>
              <a:buChar char="v"/>
            </a:pPr>
            <a:r>
              <a:rPr lang="en-NZ" sz="3500" dirty="0"/>
              <a:t>Revelation 7: 9 </a:t>
            </a:r>
            <a:r>
              <a:rPr lang="en-NZ" sz="3500" dirty="0">
                <a:sym typeface="Wingdings" panose="05000000000000000000" pitchFamily="2" charset="2"/>
              </a:rPr>
              <a:t> Christian reality!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3500" dirty="0">
                <a:sym typeface="Wingdings" panose="05000000000000000000" pitchFamily="2" charset="2"/>
              </a:rPr>
              <a:t>Psalm 22: 27  The Messiah! </a:t>
            </a:r>
            <a:endParaRPr lang="en-NZ" sz="3500" dirty="0"/>
          </a:p>
          <a:p>
            <a:pPr marL="3690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49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AD923F-523D-4824-B3EE-06C664F6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Daniel 2: 44 - 45</a:t>
            </a:r>
          </a:p>
        </p:txBody>
      </p:sp>
      <p:pic>
        <p:nvPicPr>
          <p:cNvPr id="1026" name="Picture 2" descr="God reveals secret – Daniel Chapter 2 — Isaiah 53:5">
            <a:extLst>
              <a:ext uri="{FF2B5EF4-FFF2-40B4-BE49-F238E27FC236}">
                <a16:creationId xmlns:a16="http://schemas.microsoft.com/office/drawing/2014/main" id="{47AC4E14-2796-4E57-AAFE-E5802D22E6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40" y="2076450"/>
            <a:ext cx="4577982" cy="3572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E UNITED STATES IN BIBLE PROPHECY FROM DANIEL CHAPTER 2">
            <a:extLst>
              <a:ext uri="{FF2B5EF4-FFF2-40B4-BE49-F238E27FC236}">
                <a16:creationId xmlns:a16="http://schemas.microsoft.com/office/drawing/2014/main" id="{1A0B7135-93DA-4EB2-8163-A8E94E74F7B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5" y="2129028"/>
            <a:ext cx="3456340" cy="3344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CBC3E-D3E2-431B-8BB9-C9D2C1825BB4}"/>
              </a:ext>
            </a:extLst>
          </p:cNvPr>
          <p:cNvSpPr txBox="1"/>
          <p:nvPr/>
        </p:nvSpPr>
        <p:spPr>
          <a:xfrm>
            <a:off x="3920647" y="2404998"/>
            <a:ext cx="3093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NZ" sz="2900" dirty="0"/>
              <a:t>There was an anticipation for the Messiah to appear…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NZ" sz="2900" dirty="0"/>
              <a:t>The Israelites were looking for a Messiah for a reason </a:t>
            </a:r>
          </a:p>
        </p:txBody>
      </p:sp>
    </p:spTree>
    <p:extLst>
      <p:ext uri="{BB962C8B-B14F-4D97-AF65-F5344CB8AC3E}">
        <p14:creationId xmlns:p14="http://schemas.microsoft.com/office/powerpoint/2010/main" val="17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7F0A-C470-417C-A20C-299A382F5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1261872"/>
          </a:xfrm>
        </p:spPr>
        <p:txBody>
          <a:bodyPr/>
          <a:lstStyle/>
          <a:p>
            <a:r>
              <a:rPr lang="en-NZ" dirty="0"/>
              <a:t>SIGN OF JONAH</a:t>
            </a:r>
          </a:p>
        </p:txBody>
      </p:sp>
      <p:pic>
        <p:nvPicPr>
          <p:cNvPr id="2050" name="Picture 2" descr="The Empty Tomb and the Resurrected Lord">
            <a:extLst>
              <a:ext uri="{FF2B5EF4-FFF2-40B4-BE49-F238E27FC236}">
                <a16:creationId xmlns:a16="http://schemas.microsoft.com/office/drawing/2014/main" id="{ABA2BDE2-47B4-42BB-963D-B9100145EA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3" y="2076450"/>
            <a:ext cx="6146971" cy="3381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An Unnumbered Great Crowd Is Blessed by Jehovah — Watchtower ...">
            <a:extLst>
              <a:ext uri="{FF2B5EF4-FFF2-40B4-BE49-F238E27FC236}">
                <a16:creationId xmlns:a16="http://schemas.microsoft.com/office/drawing/2014/main" id="{B30BC334-3E8F-45E9-9D1A-82C33D9F2B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46" y="1369030"/>
            <a:ext cx="4257348" cy="52223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29B116-562E-4ADA-9893-D1994E7C6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351" y="-15257"/>
            <a:ext cx="10320205" cy="687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06836D-DA49-4CEB-97BB-E81E948C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77" y="0"/>
            <a:ext cx="5900364" cy="1257300"/>
          </a:xfrm>
        </p:spPr>
        <p:txBody>
          <a:bodyPr>
            <a:normAutofit/>
          </a:bodyPr>
          <a:lstStyle/>
          <a:p>
            <a:r>
              <a:rPr lang="en-NZ" sz="7200" b="1" dirty="0">
                <a:solidFill>
                  <a:schemeClr val="accent1">
                    <a:lumMod val="75000"/>
                  </a:schemeClr>
                </a:solidFill>
              </a:rPr>
              <a:t>Valley Church</a:t>
            </a:r>
          </a:p>
        </p:txBody>
      </p:sp>
    </p:spTree>
    <p:extLst>
      <p:ext uri="{BB962C8B-B14F-4D97-AF65-F5344CB8AC3E}">
        <p14:creationId xmlns:p14="http://schemas.microsoft.com/office/powerpoint/2010/main" val="29061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E4E7-E2F0-4D40-AD84-2D18B85B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83" y="350931"/>
            <a:ext cx="3706889" cy="517338"/>
          </a:xfrm>
        </p:spPr>
        <p:txBody>
          <a:bodyPr anchor="b">
            <a:noAutofit/>
          </a:bodyPr>
          <a:lstStyle/>
          <a:p>
            <a:r>
              <a:rPr lang="en-US" sz="3500" dirty="0"/>
              <a:t>#INDISPUTABLE!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1020-1D31-48D9-AE9C-D71AC3886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633" y="609600"/>
            <a:ext cx="7127432" cy="589746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Facts that are unable to be challenged or denied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The discussion today is going to focus on the resurrection of Jesus from a different perspective yet deeply rooted in God’s Word.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God of Abraham, Isaac, and Jacob “I AM”  Exodus 3:14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Jesus, who is the great “I AM,” not only proclaims this (John 8: 58) but like the burning bush further illuminates this for each of us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“I AM… </a:t>
            </a:r>
          </a:p>
          <a:p>
            <a:pPr lvl="2">
              <a:lnSpc>
                <a:spcPct val="90000"/>
              </a:lnSpc>
            </a:pPr>
            <a:r>
              <a:rPr lang="en-US" sz="2500" dirty="0"/>
              <a:t>…the Bread of Life  …the Light of the World  …the Gate  …the Good Shepherd	  …the Resurrection and the Life  …the Way, the Truth, the Life  …the True Vine	</a:t>
            </a:r>
          </a:p>
        </p:txBody>
      </p:sp>
      <p:pic>
        <p:nvPicPr>
          <p:cNvPr id="1026" name="Picture 2" descr="Burning bush (With images) | Surreal photo manipulation ...">
            <a:extLst>
              <a:ext uri="{FF2B5EF4-FFF2-40B4-BE49-F238E27FC236}">
                <a16:creationId xmlns:a16="http://schemas.microsoft.com/office/drawing/2014/main" id="{9CA45C8B-F2C2-457C-8A05-35816D42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5" y="868269"/>
            <a:ext cx="4520177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69AC-2150-49BC-AAC4-7B39EDF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51971"/>
            <a:ext cx="10353762" cy="1257300"/>
          </a:xfrm>
        </p:spPr>
        <p:txBody>
          <a:bodyPr/>
          <a:lstStyle/>
          <a:p>
            <a:r>
              <a:rPr lang="en-US" dirty="0"/>
              <a:t>#OG!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9430-42E0-4F57-A13B-2D984554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165124"/>
            <a:ext cx="11032399" cy="5220928"/>
          </a:xfrm>
        </p:spPr>
        <p:txBody>
          <a:bodyPr>
            <a:normAutofit/>
          </a:bodyPr>
          <a:lstStyle/>
          <a:p>
            <a:r>
              <a:rPr lang="en-US" sz="2600" dirty="0"/>
              <a:t>The resurrection is the original claim of the first believers and of the Christian Church from the EARILIEST record!</a:t>
            </a:r>
          </a:p>
          <a:p>
            <a:r>
              <a:rPr lang="en-US" sz="2600" dirty="0"/>
              <a:t>Church…   </a:t>
            </a:r>
            <a:r>
              <a:rPr lang="en-US" sz="2600" dirty="0">
                <a:sym typeface="Wingdings" panose="05000000000000000000" pitchFamily="2" charset="2"/>
              </a:rPr>
              <a:t>   </a:t>
            </a:r>
            <a:r>
              <a:rPr lang="en-US" sz="2600" dirty="0"/>
              <a:t> the resurrection is the POWER</a:t>
            </a:r>
          </a:p>
          <a:p>
            <a:r>
              <a:rPr lang="en-US" sz="2600" dirty="0"/>
              <a:t>No doubt Jesus did some remarkable things, but the FUNDAMENTAL claim of the Church was not Jesus healer, feeder, water walker, or exorcists</a:t>
            </a:r>
          </a:p>
          <a:p>
            <a:r>
              <a:rPr lang="en-US" sz="2600" dirty="0"/>
              <a:t>IT WAS JESUS CRUCIFIED AND RESURRECTED! </a:t>
            </a:r>
          </a:p>
          <a:p>
            <a:r>
              <a:rPr lang="en-US" sz="2600" dirty="0"/>
              <a:t>Sadly, the debate and discussion surrounding Jesus will continue, but the position and claim of the earliest believers is #INDISPUTABLE </a:t>
            </a:r>
          </a:p>
          <a:p>
            <a:pPr marL="450000" lvl="1" indent="0">
              <a:buNone/>
            </a:pPr>
            <a:r>
              <a:rPr lang="en-US" sz="2600" dirty="0">
                <a:sym typeface="Wingdings" panose="05000000000000000000" pitchFamily="2" charset="2"/>
              </a:rPr>
              <a:t> Jesus was crucified and on the third day resurrected!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8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8763-CC54-4BC2-925D-057BC35F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38" y="117621"/>
            <a:ext cx="5637130" cy="1257300"/>
          </a:xfrm>
        </p:spPr>
        <p:txBody>
          <a:bodyPr>
            <a:normAutofit/>
          </a:bodyPr>
          <a:lstStyle/>
          <a:p>
            <a:r>
              <a:rPr lang="en-US" dirty="0"/>
              <a:t>#WORD on the Street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6E82FB-9375-4488-BB76-A75A4584B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86" t="14743" r="24482" b="7232"/>
          <a:stretch/>
        </p:blipFill>
        <p:spPr>
          <a:xfrm>
            <a:off x="7310931" y="361665"/>
            <a:ext cx="4508031" cy="4954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19BD2-A5F9-461A-99C9-247F0D4B5936}"/>
              </a:ext>
            </a:extLst>
          </p:cNvPr>
          <p:cNvSpPr txBox="1"/>
          <p:nvPr/>
        </p:nvSpPr>
        <p:spPr>
          <a:xfrm>
            <a:off x="373038" y="1124199"/>
            <a:ext cx="681680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/>
              <a:t>It is one thing for the folks “inside” of a group to adhere to a set of beliefs and to make those beliefs known.  But there ARE many ACIENT reports that also detail the circumstances of Jesus’ death and even report the claim of resurrection.</a:t>
            </a:r>
          </a:p>
          <a:p>
            <a:r>
              <a:rPr lang="en-US" sz="2500" dirty="0"/>
              <a:t>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/>
              <a:t>According to NON-BELIEVERS Jesus lived, died, and His “followers” believed He had come back to life.</a:t>
            </a:r>
            <a:r>
              <a:rPr lang="en-US" sz="2500" baseline="30000" dirty="0">
                <a:solidFill>
                  <a:srgbClr val="FF0000"/>
                </a:solidFill>
              </a:rPr>
              <a:t>1</a:t>
            </a:r>
            <a:endParaRPr lang="en-US" sz="25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5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500" dirty="0"/>
              <a:t>Along with these very ancient references (which exist) will be decades and centuries of unbelievers’ reporting, combating, persecuting, and interacting with Christians </a:t>
            </a:r>
            <a:r>
              <a:rPr lang="en-US" sz="2500" dirty="0">
                <a:sym typeface="Wingdings" panose="05000000000000000000" pitchFamily="2" charset="2"/>
              </a:rPr>
              <a:t> #INDISPUTABLE</a:t>
            </a:r>
            <a:r>
              <a:rPr lang="en-US" sz="2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16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D5BA-9311-4D49-A818-4E30B9C0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45026"/>
            <a:ext cx="10353762" cy="1257300"/>
          </a:xfrm>
        </p:spPr>
        <p:txBody>
          <a:bodyPr/>
          <a:lstStyle/>
          <a:p>
            <a:r>
              <a:rPr lang="en-US" dirty="0"/>
              <a:t>#BELIEVE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C2C4-D459-4F27-A51D-3F088AB54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09368"/>
            <a:ext cx="10353762" cy="5228303"/>
          </a:xfrm>
        </p:spPr>
        <p:txBody>
          <a:bodyPr/>
          <a:lstStyle/>
          <a:p>
            <a:r>
              <a:rPr lang="en-US" dirty="0"/>
              <a:t>Original martyr</a:t>
            </a:r>
            <a:r>
              <a:rPr lang="en-US" sz="3500" dirty="0">
                <a:solidFill>
                  <a:srgbClr val="FF0000"/>
                </a:solidFill>
              </a:rPr>
              <a:t>s</a:t>
            </a:r>
            <a:r>
              <a:rPr lang="en-US" dirty="0"/>
              <a:t> don’t experience continued persecution or die for what </a:t>
            </a:r>
            <a:r>
              <a:rPr lang="en-US" dirty="0">
                <a:solidFill>
                  <a:srgbClr val="FF0000"/>
                </a:solidFill>
              </a:rPr>
              <a:t>they</a:t>
            </a:r>
            <a:r>
              <a:rPr lang="en-US" dirty="0"/>
              <a:t> known is a lie </a:t>
            </a:r>
          </a:p>
          <a:p>
            <a:r>
              <a:rPr lang="en-US" dirty="0"/>
              <a:t>They LIVED and yes, died for what they actually experienced (Jesus Risen) and did so in such a way with such an influence that future generations would know and trust WHO they knew and trusted!</a:t>
            </a:r>
          </a:p>
          <a:p>
            <a:r>
              <a:rPr lang="en-US" dirty="0"/>
              <a:t>That the first believers TRULY believed that they saw, interacted with and were transformed by Jesus resurrected is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marL="36900" indent="0">
              <a:buNone/>
            </a:pPr>
            <a:r>
              <a:rPr lang="en-US" dirty="0">
                <a:sym typeface="Wingdings" panose="05000000000000000000" pitchFamily="2" charset="2"/>
              </a:rPr>
              <a:t>							</a:t>
            </a:r>
            <a:r>
              <a:rPr lang="en-US" sz="3500" dirty="0">
                <a:sym typeface="Wingdings" panose="05000000000000000000" pitchFamily="2" charset="2"/>
              </a:rPr>
              <a:t>#INDISPUTABLE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1693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Goudy Old Style</vt:lpstr>
      <vt:lpstr>Wingdings</vt:lpstr>
      <vt:lpstr>Wingdings 2</vt:lpstr>
      <vt:lpstr>SlateVTI</vt:lpstr>
      <vt:lpstr>PowerPoint Presentation</vt:lpstr>
      <vt:lpstr>THE PROMISE</vt:lpstr>
      <vt:lpstr>Daniel 2: 44 - 45</vt:lpstr>
      <vt:lpstr>SIGN OF JONAH</vt:lpstr>
      <vt:lpstr>Valley Church</vt:lpstr>
      <vt:lpstr>#INDISPUTABLE!</vt:lpstr>
      <vt:lpstr>#OG!</vt:lpstr>
      <vt:lpstr>#WORD on the Street</vt:lpstr>
      <vt:lpstr>#BELIEVE IT!</vt:lpstr>
      <vt:lpstr>#Chur BRO</vt:lpstr>
      <vt:lpstr>#indisputABLE</vt:lpstr>
      <vt:lpstr>#SO WHAT</vt:lpstr>
      <vt:lpstr>“What say you?”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2020-06-18T02:51:27Z</dcterms:created>
  <dcterms:modified xsi:type="dcterms:W3CDTF">2020-06-27T20:15:52Z</dcterms:modified>
</cp:coreProperties>
</file>